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2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91" r:id="rId27"/>
    <p:sldId id="292" r:id="rId28"/>
    <p:sldId id="293" r:id="rId29"/>
    <p:sldId id="294" r:id="rId30"/>
    <p:sldId id="284" r:id="rId31"/>
    <p:sldId id="285" r:id="rId32"/>
    <p:sldId id="290" r:id="rId33"/>
    <p:sldId id="295" r:id="rId34"/>
    <p:sldId id="296" r:id="rId35"/>
    <p:sldId id="299" r:id="rId36"/>
    <p:sldId id="298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6821" autoAdjust="0"/>
  </p:normalViewPr>
  <p:slideViewPr>
    <p:cSldViewPr showGuides="1">
      <p:cViewPr varScale="1">
        <p:scale>
          <a:sx n="101" d="100"/>
          <a:sy n="101" d="100"/>
        </p:scale>
        <p:origin x="984" y="6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2021-05-02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2021-05-02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42C7C-B791-46A1-B404-03F689A0D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52631-A904-4A1E-B794-00E4A4D88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ED9BD-C7B4-48B8-9557-1A2AB1828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slicer.kitware.com/midas3/download/?items=33042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Data Loading and Visualization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DAAA-A4AD-4FB4-8B65-150A5E5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ruler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DC7F2-74EB-4A77-B25F-F44844BC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F59C-277E-4B9E-A7D1-8915F65B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692BE-C8CA-4BFB-B2D0-7BA5A34B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69562A0-92A0-47D8-8DC6-FC50A893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36892" y="13886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782E11-1657-4A33-81E8-1CF1C290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536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36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46C5-C84B-469A-8EAB-9683F332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Rotate to volume 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D6745-3AC0-4EC8-BCB9-8B3E12A32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ABF46-A262-45FA-8AFB-FC9D4429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3CC8C-45E4-4FA8-BD22-EF643199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79E7484-838B-4A65-95CF-94FD61E1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11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D6D20-7AB8-4AA9-80A7-4BDE9B3FD07F}"/>
              </a:ext>
            </a:extLst>
          </p:cNvPr>
          <p:cNvSpPr txBox="1"/>
          <p:nvPr/>
        </p:nvSpPr>
        <p:spPr>
          <a:xfrm>
            <a:off x="3962400" y="2362200"/>
            <a:ext cx="3962400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Often, MRI volumes are not axis-aligned. To show the true axial view, click the ‘</a:t>
            </a:r>
            <a:r>
              <a:rPr lang="en-US" sz="2400" b="1" dirty="0"/>
              <a:t>Rotate to volume plane</a:t>
            </a:r>
            <a:r>
              <a:rPr lang="en-US" sz="2400" dirty="0"/>
              <a:t>’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This image will not be affected, but many DICOM MR images need to be aligned.</a:t>
            </a:r>
          </a:p>
        </p:txBody>
      </p:sp>
    </p:spTree>
    <p:extLst>
      <p:ext uri="{BB962C8B-B14F-4D97-AF65-F5344CB8AC3E}">
        <p14:creationId xmlns:p14="http://schemas.microsoft.com/office/powerpoint/2010/main" val="34487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FFEE-3DFD-4E7E-99F1-2CC6960D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Foreground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C168-A6EC-4C99-B8A1-129761FC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256C-5EDD-44F0-85EA-7B013407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A2876-4A2B-40A9-8097-E8A293B0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64AF6E-67A0-40DB-9913-20A4DBF8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38" y="2209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63EEE-B6FF-450E-9A9A-92F987786879}"/>
              </a:ext>
            </a:extLst>
          </p:cNvPr>
          <p:cNvSpPr txBox="1"/>
          <p:nvPr/>
        </p:nvSpPr>
        <p:spPr>
          <a:xfrm>
            <a:off x="4038600" y="3352800"/>
            <a:ext cx="39624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Images can be overlaid (“fused”) by setting the foreground image.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There is no other image in the scene at this point.</a:t>
            </a:r>
          </a:p>
        </p:txBody>
      </p:sp>
    </p:spTree>
    <p:extLst>
      <p:ext uri="{BB962C8B-B14F-4D97-AF65-F5344CB8AC3E}">
        <p14:creationId xmlns:p14="http://schemas.microsoft.com/office/powerpoint/2010/main" val="23452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ECCD-FFB2-47C6-A464-E8C91E32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to conventional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E983-825A-4805-9A60-8CFFEFEF9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8541E-B818-4F47-8651-E91FEAEB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DB402-0B43-4C92-86C9-B7B3C11A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1BDA4A-B7A5-4337-AF79-9DF4B166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7" y="14648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329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4F63-B2F3-4643-A771-60A5483A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Link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8DF0-6853-49E5-B58F-8EB2D68A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21E80-B533-45EA-8DC9-A821FF58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96D1D-6B6F-4E74-8C82-540B6F3E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0E9874C-2372-48A4-BB2E-EE88A09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89C68-60FC-4280-9179-2F79E1D56398}"/>
              </a:ext>
            </a:extLst>
          </p:cNvPr>
          <p:cNvSpPr txBox="1"/>
          <p:nvPr/>
        </p:nvSpPr>
        <p:spPr>
          <a:xfrm>
            <a:off x="4267200" y="2154607"/>
            <a:ext cx="3352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After linking views, if any setting is changed in a 2D view, all others follow.</a:t>
            </a:r>
          </a:p>
        </p:txBody>
      </p:sp>
    </p:spTree>
    <p:extLst>
      <p:ext uri="{BB962C8B-B14F-4D97-AF65-F5344CB8AC3E}">
        <p14:creationId xmlns:p14="http://schemas.microsoft.com/office/powerpoint/2010/main" val="163466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E1E5-6681-4DCA-A026-CB714A4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25CC3-5C56-4EB2-A7A3-4E83BAE9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BAD2D-D42D-4118-8F6B-E77C4817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228A-2CF2-41D8-8A40-B31D851ED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70AC9E68-7699-4D37-BA48-46A6B5DA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A116A-871C-49EF-9798-41FEE6DEFF17}"/>
              </a:ext>
            </a:extLst>
          </p:cNvPr>
          <p:cNvSpPr txBox="1"/>
          <p:nvPr/>
        </p:nvSpPr>
        <p:spPr>
          <a:xfrm>
            <a:off x="4267200" y="1726228"/>
            <a:ext cx="33528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Now the slice views are linked. If you click the ‘</a:t>
            </a:r>
            <a:r>
              <a:rPr lang="en-US" sz="2400" b="1" dirty="0">
                <a:solidFill>
                  <a:schemeClr val="bg1"/>
                </a:solidFill>
              </a:rPr>
              <a:t>Toggle slice visibility in 3D view</a:t>
            </a:r>
            <a:r>
              <a:rPr lang="en-US" sz="2400" dirty="0">
                <a:solidFill>
                  <a:schemeClr val="bg1"/>
                </a:solidFill>
              </a:rPr>
              <a:t>’ button, then all slices will show up.</a:t>
            </a:r>
          </a:p>
        </p:txBody>
      </p:sp>
    </p:spTree>
    <p:extLst>
      <p:ext uri="{BB962C8B-B14F-4D97-AF65-F5344CB8AC3E}">
        <p14:creationId xmlns:p14="http://schemas.microsoft.com/office/powerpoint/2010/main" val="247438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988E-554D-40C6-8220-A072430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F1FB8-1BE5-4B69-AB23-68752A4E7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FD378-7258-42C1-9DE1-8DE34B52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BEBFF-D1D0-482C-BDBC-33A2444D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43536-7718-4FED-BF8C-797CB8D39C39}"/>
              </a:ext>
            </a:extLst>
          </p:cNvPr>
          <p:cNvSpPr txBox="1"/>
          <p:nvPr/>
        </p:nvSpPr>
        <p:spPr>
          <a:xfrm>
            <a:off x="4267200" y="4361759"/>
            <a:ext cx="3439939" cy="81984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All three anatomical slices are shown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2858553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2F27-323D-432F-967F-92741CE0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Navigating the 3D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E0CB2-623D-4042-ABEE-FD9690203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8D483-44AE-4286-A5EB-0303A151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94539-1104-4EC4-B9B9-F95E7A4E7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9346C-8348-4FB2-969C-64A0B8042E7F}"/>
              </a:ext>
            </a:extLst>
          </p:cNvPr>
          <p:cNvSpPr txBox="1"/>
          <p:nvPr/>
        </p:nvSpPr>
        <p:spPr>
          <a:xfrm>
            <a:off x="3962400" y="4343400"/>
            <a:ext cx="39624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left mouse button to </a:t>
            </a:r>
            <a:r>
              <a:rPr lang="en-US" sz="2400" b="1" dirty="0">
                <a:solidFill>
                  <a:schemeClr val="bg1"/>
                </a:solidFill>
              </a:rPr>
              <a:t>rotate</a:t>
            </a:r>
            <a:r>
              <a:rPr lang="en-US" sz="2400" dirty="0">
                <a:solidFill>
                  <a:schemeClr val="bg1"/>
                </a:solidFill>
              </a:rPr>
              <a:t>, and the right mouse button to </a:t>
            </a:r>
            <a:r>
              <a:rPr lang="en-US" sz="2400" b="1" dirty="0">
                <a:solidFill>
                  <a:schemeClr val="bg1"/>
                </a:solidFill>
              </a:rPr>
              <a:t>zoom </a:t>
            </a:r>
            <a:r>
              <a:rPr lang="en-US" sz="2400" dirty="0">
                <a:solidFill>
                  <a:schemeClr val="bg1"/>
                </a:solidFill>
              </a:rPr>
              <a:t>in and out</a:t>
            </a:r>
          </a:p>
        </p:txBody>
      </p:sp>
    </p:spTree>
    <p:extLst>
      <p:ext uri="{BB962C8B-B14F-4D97-AF65-F5344CB8AC3E}">
        <p14:creationId xmlns:p14="http://schemas.microsoft.com/office/powerpoint/2010/main" val="200229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C55-B4F5-4FBD-95C5-EF49BB3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DDA4B-C7BD-4BBD-B3BC-0D0C3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9D64F-10C4-4CC7-933C-53D2BFCB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C6DCD-2AD2-4BAC-B6D1-7E8EF064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9F9DB19-33F3-44F9-8E71-09A1B2D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A781A1-B10E-4BF9-92D9-B073CA05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1981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84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127F-6A7F-44E9-A318-E5880DD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286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3D visualization of surface models of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012A5-D004-41CF-83D2-1D037CB05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C1C37-F980-4AA6-B66E-AE838C78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51AF8-C75F-4399-9636-3894F3B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19" y="2438400"/>
            <a:ext cx="3493563" cy="38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3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/>
              <a:t>Please download the following dataset: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http://slicer.kitware.com/midas3/download/?items=330421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Unzip it to a local folder</a:t>
            </a:r>
            <a:br>
              <a:rPr lang="en-US" dirty="0"/>
            </a:br>
            <a:r>
              <a:rPr lang="en-US" sz="2800" dirty="0"/>
              <a:t>(this step is different for each operating system)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6ECDFB-9528-4A34-A22B-E28EF4DE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0FA5A-A631-4D4D-8E91-56789E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tutorial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E0980-8C86-49A7-B590-8E2B4B76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5BAF4-C37E-4F22-B641-28F28E97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EE950-71D5-4857-8407-179FEBF8F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0" y="892585"/>
            <a:ext cx="3565970" cy="2290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6454E-BFE0-4A75-9034-41899CF3C0A4}"/>
              </a:ext>
            </a:extLst>
          </p:cNvPr>
          <p:cNvSpPr txBox="1"/>
          <p:nvPr/>
        </p:nvSpPr>
        <p:spPr>
          <a:xfrm>
            <a:off x="4412399" y="1762925"/>
            <a:ext cx="327471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 and drop the file 3DHeadScene.mrml into Slicer, then 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8836-2B41-4CEE-9C27-ED34C56B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60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2750355-B008-480C-861B-4F60BC2E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54" y="56046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595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CC61-E409-4249-9FF8-A1DA0D4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Center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BBB6-11E9-486B-A5F4-F9248304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EF45C-D760-4956-BDDA-9867C6AC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3F9B-E9FC-40C0-A865-C9AEEA40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E5B0F51-2D12-497C-A7E2-2FBFFA7A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254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99A344-86C6-4066-B790-C665B3D5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0" y="15069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6416E-E075-4EEF-A276-2D4C75D682D0}"/>
              </a:ext>
            </a:extLst>
          </p:cNvPr>
          <p:cNvSpPr txBox="1"/>
          <p:nvPr/>
        </p:nvSpPr>
        <p:spPr>
          <a:xfrm>
            <a:off x="3539384" y="2091109"/>
            <a:ext cx="3017520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small box icon to center the view, in 3D or in 2D</a:t>
            </a:r>
          </a:p>
        </p:txBody>
      </p:sp>
    </p:spTree>
    <p:extLst>
      <p:ext uri="{BB962C8B-B14F-4D97-AF65-F5344CB8AC3E}">
        <p14:creationId xmlns:p14="http://schemas.microsoft.com/office/powerpoint/2010/main" val="102723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4115-D3B3-46D0-8D84-0433A655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3C6C6-B17D-4BD3-B466-7BF8E976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37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0308-B3FA-4A37-87F4-072C3181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88" y="17440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CA242-252E-49A4-8422-4A6D658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37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D3A7-5325-4D0D-8D1C-68DF4D9B7D2D}"/>
              </a:ext>
            </a:extLst>
          </p:cNvPr>
          <p:cNvSpPr txBox="1"/>
          <p:nvPr/>
        </p:nvSpPr>
        <p:spPr>
          <a:xfrm>
            <a:off x="3683238" y="2099655"/>
            <a:ext cx="27432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use the module list, or the favorite module toolbar to switch to the </a:t>
            </a:r>
            <a:r>
              <a:rPr lang="en-US" sz="2400" b="1" dirty="0">
                <a:solidFill>
                  <a:schemeClr val="bg1"/>
                </a:solidFill>
              </a:rPr>
              <a:t>Data module</a:t>
            </a:r>
          </a:p>
        </p:txBody>
      </p:sp>
    </p:spTree>
    <p:extLst>
      <p:ext uri="{BB962C8B-B14F-4D97-AF65-F5344CB8AC3E}">
        <p14:creationId xmlns:p14="http://schemas.microsoft.com/office/powerpoint/2010/main" val="215310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0E12E-0565-4D62-91AF-517224F6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DCA9AA-F21A-49B4-BAC5-9C3503E9D5A2}"/>
              </a:ext>
            </a:extLst>
          </p:cNvPr>
          <p:cNvSpPr txBox="1"/>
          <p:nvPr/>
        </p:nvSpPr>
        <p:spPr>
          <a:xfrm>
            <a:off x="2637311" y="1751011"/>
            <a:ext cx="6278089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module shows all the data in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items (“nodes”) can be shown/hidden, renamed, deleted, cloned, etc.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‘</a:t>
            </a:r>
            <a:r>
              <a:rPr lang="en-US" sz="2400" b="1" dirty="0">
                <a:solidFill>
                  <a:schemeClr val="bg1"/>
                </a:solidFill>
              </a:rPr>
              <a:t>Skin</a:t>
            </a:r>
            <a:r>
              <a:rPr lang="en-US" sz="2400" dirty="0">
                <a:solidFill>
                  <a:schemeClr val="bg1"/>
                </a:solidFill>
              </a:rPr>
              <a:t>’ model by clicking the eye icon.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07C0-FB9E-4FEE-9DEE-13A728D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84" y="36731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48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006-24E0-45A4-BA5F-B8A0589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Subject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A24E-F463-4AB1-B934-8963120A8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A5E3F-F58A-4205-92FA-4109427C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41792-240E-48B6-998C-A242842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AA6CF-9FA3-47BC-9568-FA88FDFD1FBD}"/>
              </a:ext>
            </a:extLst>
          </p:cNvPr>
          <p:cNvSpPr txBox="1"/>
          <p:nvPr/>
        </p:nvSpPr>
        <p:spPr>
          <a:xfrm>
            <a:off x="2772722" y="1065211"/>
            <a:ext cx="591424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list of “subject hierarchy” options for a certain node, right-click it in the list. Note that the options are different for each node type.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volume called ‘</a:t>
            </a:r>
            <a:r>
              <a:rPr lang="en-US" sz="2400" b="1" dirty="0">
                <a:solidFill>
                  <a:schemeClr val="bg1"/>
                </a:solidFill>
              </a:rPr>
              <a:t>grayscale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05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F9AE-8CDF-4E61-863B-DC82B06B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Node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A0C4A-40AB-4AAB-9AC7-8E24307E1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D08B-DFA3-4351-8677-3B945C53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2853F-3812-4963-A194-6E77C6EC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70997-31A8-44D2-98DB-032510B9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4724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71709-A8F5-4ABC-93F7-427431386833}"/>
              </a:ext>
            </a:extLst>
          </p:cNvPr>
          <p:cNvSpPr txBox="1"/>
          <p:nvPr/>
        </p:nvSpPr>
        <p:spPr>
          <a:xfrm>
            <a:off x="2739251" y="4705884"/>
            <a:ext cx="4390078" cy="83820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Rename</a:t>
            </a:r>
            <a:r>
              <a:rPr lang="en-US" sz="2400" dirty="0">
                <a:solidFill>
                  <a:schemeClr val="bg1"/>
                </a:solidFill>
              </a:rPr>
              <a:t> option and rename the volume to ‘</a:t>
            </a:r>
            <a:r>
              <a:rPr lang="en-US" sz="2400" b="1" dirty="0">
                <a:solidFill>
                  <a:schemeClr val="bg1"/>
                </a:solidFill>
              </a:rPr>
              <a:t>MR brain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06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CFDB-5F3E-44F8-9CAA-47DD1FA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Create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A29EE-F9E7-4175-A5FA-536EDA135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7321E-CDD4-4279-8FD5-7C11DB8D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0F6B8-59AE-424C-9226-401A34AE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31D50-3DAA-4BF3-848A-118CF08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50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457A0-B118-4D4F-B0FD-FB2AA8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42814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9A833-98F7-4228-B6F2-34E83AF0D9E5}"/>
              </a:ext>
            </a:extLst>
          </p:cNvPr>
          <p:cNvSpPr txBox="1"/>
          <p:nvPr/>
        </p:nvSpPr>
        <p:spPr>
          <a:xfrm>
            <a:off x="3157073" y="3111202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down to the bottom, right-click the empty area, then choose ‘</a:t>
            </a:r>
            <a:r>
              <a:rPr lang="en-US" sz="2400" b="1" dirty="0">
                <a:solidFill>
                  <a:schemeClr val="bg1"/>
                </a:solidFill>
              </a:rPr>
              <a:t>Create new 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92052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0842-BEA9-411A-A010-BB8A105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Select multiple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4BA1-3A6B-4E2C-90DE-158F98B61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26B7D-F62B-4F86-AC72-7A0C2881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61BA5-E2E7-4655-9C97-8D9F34C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1C41C4-B032-4DEC-B58D-09A820B25E45}"/>
              </a:ext>
            </a:extLst>
          </p:cNvPr>
          <p:cNvSpPr txBox="1"/>
          <p:nvPr/>
        </p:nvSpPr>
        <p:spPr>
          <a:xfrm>
            <a:off x="3296864" y="252943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back up, click the topmost model, hold down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, and click the last model.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You can use Control/</a:t>
            </a:r>
            <a:r>
              <a:rPr lang="en-US" sz="2400" dirty="0" err="1">
                <a:solidFill>
                  <a:schemeClr val="bg1"/>
                </a:solidFill>
              </a:rPr>
              <a:t>Cmd</a:t>
            </a:r>
            <a:r>
              <a:rPr lang="en-US" sz="2400" dirty="0">
                <a:solidFill>
                  <a:schemeClr val="bg1"/>
                </a:solidFill>
              </a:rPr>
              <a:t> button to select individually.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B970-0CC5-4E09-9D32-D6F47B91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26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78F-2092-40ED-8A89-E7F47D13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824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152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5C30-9B9C-4308-819F-9F08060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Move nodes to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7B66D-B92A-49E2-A49A-DB9D2975B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934A4-5DA8-4959-94A1-5A86A3F0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D2AD-2663-4710-ABAD-3CCAE76F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574F5-F397-4AE2-8E28-B635676E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3" y="29898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71D7-D283-4649-86FD-6A0AFBA767D3}"/>
              </a:ext>
            </a:extLst>
          </p:cNvPr>
          <p:cNvSpPr txBox="1"/>
          <p:nvPr/>
        </p:nvSpPr>
        <p:spPr>
          <a:xfrm>
            <a:off x="3295440" y="3464867"/>
            <a:ext cx="4390078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models into the folder</a:t>
            </a:r>
          </a:p>
        </p:txBody>
      </p:sp>
    </p:spTree>
    <p:extLst>
      <p:ext uri="{BB962C8B-B14F-4D97-AF65-F5344CB8AC3E}">
        <p14:creationId xmlns:p14="http://schemas.microsoft.com/office/powerpoint/2010/main" val="714917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78E1-278C-4F4E-A67D-B3D06BE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all nodes in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3CEC2-74D5-4FBF-9D67-5718B0D34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98D2-5DE2-4A90-888C-8F1222FD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0EDF3-531C-4A67-A3FA-CB1722F6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69312-7053-48D4-BF68-732F214780A5}"/>
              </a:ext>
            </a:extLst>
          </p:cNvPr>
          <p:cNvSpPr txBox="1"/>
          <p:nvPr/>
        </p:nvSpPr>
        <p:spPr>
          <a:xfrm>
            <a:off x="3200400" y="266541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visibility icon of the folder shows partial visibility because the skin is hidden.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that button to hide all nodes in the folder.</a:t>
            </a:r>
          </a:p>
        </p:txBody>
      </p:sp>
    </p:spTree>
    <p:extLst>
      <p:ext uri="{BB962C8B-B14F-4D97-AF65-F5344CB8AC3E}">
        <p14:creationId xmlns:p14="http://schemas.microsoft.com/office/powerpoint/2010/main" val="231030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Main 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67522-1F3A-426B-8F7F-FB067AD9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A9C72-3AF4-42D5-9DE4-DA2DB7EC4E77}"/>
              </a:ext>
            </a:extLst>
          </p:cNvPr>
          <p:cNvSpPr/>
          <p:nvPr/>
        </p:nvSpPr>
        <p:spPr>
          <a:xfrm>
            <a:off x="850848" y="1291683"/>
            <a:ext cx="7408121" cy="285524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F99B-42C7-4E6F-A316-6D2895E32801}"/>
              </a:ext>
            </a:extLst>
          </p:cNvPr>
          <p:cNvSpPr txBox="1"/>
          <p:nvPr/>
        </p:nvSpPr>
        <p:spPr>
          <a:xfrm>
            <a:off x="1828800" y="1577207"/>
            <a:ext cx="1236055" cy="461665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Toolbar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678C2-C9C6-4E8B-8691-5B9FABF00890}"/>
              </a:ext>
            </a:extLst>
          </p:cNvPr>
          <p:cNvSpPr/>
          <p:nvPr/>
        </p:nvSpPr>
        <p:spPr>
          <a:xfrm>
            <a:off x="793487" y="2109552"/>
            <a:ext cx="2787913" cy="3018841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ADB0D-4292-4E7E-968C-A8EEDD1174F0}"/>
              </a:ext>
            </a:extLst>
          </p:cNvPr>
          <p:cNvSpPr txBox="1"/>
          <p:nvPr/>
        </p:nvSpPr>
        <p:spPr>
          <a:xfrm>
            <a:off x="1557707" y="4297396"/>
            <a:ext cx="1236055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Module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36B84-0195-4FCF-94C1-0E90703A03AD}"/>
              </a:ext>
            </a:extLst>
          </p:cNvPr>
          <p:cNvSpPr txBox="1"/>
          <p:nvPr/>
        </p:nvSpPr>
        <p:spPr>
          <a:xfrm>
            <a:off x="1385305" y="5503492"/>
            <a:ext cx="1645190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Data probe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55F8A-B30B-491F-BE9A-943B3F8C917F}"/>
              </a:ext>
            </a:extLst>
          </p:cNvPr>
          <p:cNvSpPr txBox="1"/>
          <p:nvPr/>
        </p:nvSpPr>
        <p:spPr>
          <a:xfrm>
            <a:off x="4463531" y="1804333"/>
            <a:ext cx="1359661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3D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6DBC1-F14A-4E4A-B55C-6C3C4DD7F85E}"/>
              </a:ext>
            </a:extLst>
          </p:cNvPr>
          <p:cNvSpPr txBox="1"/>
          <p:nvPr/>
        </p:nvSpPr>
        <p:spPr>
          <a:xfrm>
            <a:off x="5607867" y="3361346"/>
            <a:ext cx="1021533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Slice views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BEFBBF-31B5-4E7F-9035-BB5A124DF5EC}"/>
              </a:ext>
            </a:extLst>
          </p:cNvPr>
          <p:cNvCxnSpPr>
            <a:cxnSpLocks/>
          </p:cNvCxnSpPr>
          <p:nvPr/>
        </p:nvCxnSpPr>
        <p:spPr>
          <a:xfrm flipV="1">
            <a:off x="6629400" y="2590800"/>
            <a:ext cx="609600" cy="77054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F767A-0D84-4FF5-804E-E55C240D3954}"/>
              </a:ext>
            </a:extLst>
          </p:cNvPr>
          <p:cNvCxnSpPr>
            <a:cxnSpLocks/>
          </p:cNvCxnSpPr>
          <p:nvPr/>
        </p:nvCxnSpPr>
        <p:spPr>
          <a:xfrm>
            <a:off x="6629400" y="4192344"/>
            <a:ext cx="533400" cy="7606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A7546-7C3F-42CF-90C1-6F1D683E343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629400" y="3776845"/>
            <a:ext cx="8001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01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0B67B-D62C-4D85-BF89-DD369941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9FB4-3E65-4D7E-9B83-11B327E5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DBA72-84CF-4EF1-AB46-B2010CA7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6FDF6-A8DD-4236-B246-7F458DC45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2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A50CA-19FA-44D0-89E6-450CDC5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54" y="272610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B176A-59A1-4F43-8D9E-BF41D71D217C}"/>
              </a:ext>
            </a:extLst>
          </p:cNvPr>
          <p:cNvSpPr txBox="1"/>
          <p:nvPr/>
        </p:nvSpPr>
        <p:spPr>
          <a:xfrm>
            <a:off x="3234584" y="2769769"/>
            <a:ext cx="3058753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to see display options</a:t>
            </a:r>
          </a:p>
        </p:txBody>
      </p:sp>
    </p:spTree>
    <p:extLst>
      <p:ext uri="{BB962C8B-B14F-4D97-AF65-F5344CB8AC3E}">
        <p14:creationId xmlns:p14="http://schemas.microsoft.com/office/powerpoint/2010/main" val="2628933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45A12E-A9E9-4782-B61D-94FDEA33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8229600" cy="5003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8C99-7008-4926-8C2D-5032EFD6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8309-411B-4DBF-B936-FC0C2737D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07C3-B19F-4823-95B1-25B7EC81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D62E8-D38D-44F3-A35D-BE3E44F95DB2}"/>
              </a:ext>
            </a:extLst>
          </p:cNvPr>
          <p:cNvSpPr txBox="1"/>
          <p:nvPr/>
        </p:nvSpPr>
        <p:spPr>
          <a:xfrm>
            <a:off x="1206634" y="4724400"/>
            <a:ext cx="6462239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Click&amp;drag</a:t>
            </a:r>
            <a:r>
              <a:rPr lang="en-US" sz="2400" dirty="0">
                <a:solidFill>
                  <a:schemeClr val="bg1"/>
                </a:solidFill>
              </a:rPr>
              <a:t> volume to the 3D view.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the Volume Rendering module is also accessible from the modules list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B57376-217E-4D1D-BE89-0D1E4D09F7F2}"/>
              </a:ext>
            </a:extLst>
          </p:cNvPr>
          <p:cNvSpPr/>
          <p:nvPr/>
        </p:nvSpPr>
        <p:spPr>
          <a:xfrm>
            <a:off x="1981200" y="2717976"/>
            <a:ext cx="1524000" cy="152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3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F8FF0C-A638-4891-B625-47AF1028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B06E2-771F-4D8A-8149-1913BE1A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40B1-7CD9-4BE7-8EBB-D799E9DCB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7998-BB33-4E29-808D-8835A5B8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9DAB0-B248-4A4B-981D-C099F8C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62" y="314044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C5B2B-7E27-4414-B566-0DB5C78D1FC7}"/>
              </a:ext>
            </a:extLst>
          </p:cNvPr>
          <p:cNvSpPr txBox="1"/>
          <p:nvPr/>
        </p:nvSpPr>
        <p:spPr>
          <a:xfrm>
            <a:off x="1149997" y="3886200"/>
            <a:ext cx="1763530" cy="121666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 to optimize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05566-FB59-46FF-9DE2-A7AAA242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47A15-F3D8-4938-814E-B1BFA645CA18}"/>
              </a:ext>
            </a:extLst>
          </p:cNvPr>
          <p:cNvSpPr txBox="1"/>
          <p:nvPr/>
        </p:nvSpPr>
        <p:spPr>
          <a:xfrm>
            <a:off x="3128962" y="1803401"/>
            <a:ext cx="2534825" cy="82931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Go to Volume rendering module</a:t>
            </a:r>
          </a:p>
        </p:txBody>
      </p:sp>
    </p:spTree>
    <p:extLst>
      <p:ext uri="{BB962C8B-B14F-4D97-AF65-F5344CB8AC3E}">
        <p14:creationId xmlns:p14="http://schemas.microsoft.com/office/powerpoint/2010/main" val="250362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7D3C92C-C67A-491F-89FD-C8DBBCDD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4962"/>
            <a:ext cx="7557025" cy="5205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E246-4495-45F9-AC72-CCD03E7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50B31-5B29-4B55-9DA8-ED56FBB09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BC73C-ABCA-4AD6-B008-93BDCE08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0BCD2-F610-4C29-9132-1E21CBAA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8" y="23872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807F2-74B1-4652-88C6-089D77054E4D}"/>
              </a:ext>
            </a:extLst>
          </p:cNvPr>
          <p:cNvSpPr txBox="1"/>
          <p:nvPr/>
        </p:nvSpPr>
        <p:spPr>
          <a:xfrm>
            <a:off x="3657600" y="2098019"/>
            <a:ext cx="343662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volume rendering using the eye icon.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the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module using the </a:t>
            </a:r>
            <a:r>
              <a:rPr lang="en-US" sz="2400" b="1" dirty="0">
                <a:solidFill>
                  <a:schemeClr val="bg1"/>
                </a:solidFill>
              </a:rPr>
              <a:t>Modules history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AC1B-967F-437B-9C87-BE841D3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8" y="16080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58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108-0C0A-4CBB-B922-11414B21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6A4-C275-47B0-AFC7-6D8448E9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BBCC6-9F96-484D-82D4-E3199588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8EDC7-DC12-4743-9930-2F505481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B3695-EAE7-4339-8945-9D99ED5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54" y="29403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86CD-91E8-4381-A945-1AECF2AA8730}"/>
              </a:ext>
            </a:extLst>
          </p:cNvPr>
          <p:cNvSpPr txBox="1"/>
          <p:nvPr/>
        </p:nvSpPr>
        <p:spPr>
          <a:xfrm>
            <a:off x="3309114" y="3342911"/>
            <a:ext cx="289727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the folder again by clicking the closed eye icon in its row.</a:t>
            </a:r>
          </a:p>
        </p:txBody>
      </p:sp>
    </p:spTree>
    <p:extLst>
      <p:ext uri="{BB962C8B-B14F-4D97-AF65-F5344CB8AC3E}">
        <p14:creationId xmlns:p14="http://schemas.microsoft.com/office/powerpoint/2010/main" val="1063077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4579FA-0A9D-4F0B-9484-B1B8C62A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705652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B8D89-FC4D-47DB-AE88-AEEAC432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Change skin model opacity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0E91B-D6A1-4168-9DD8-4F072CC79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AF8B-8FF6-4D2A-B8A6-0F147834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952C4-19F7-4915-9CB1-DFC1F66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0" y="33664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8CFDE-EE0D-46BC-AB38-3FCC4DED5DDC}"/>
              </a:ext>
            </a:extLst>
          </p:cNvPr>
          <p:cNvSpPr txBox="1"/>
          <p:nvPr/>
        </p:nvSpPr>
        <p:spPr>
          <a:xfrm>
            <a:off x="457200" y="2494767"/>
            <a:ext cx="2686823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of the Skin model, select Opacity, and adjust the slicer to around 0.30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C38FF-2D92-432B-8A20-24080EC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2412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89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A868CC-1E3F-4D21-A232-152F2DE6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" y="838200"/>
            <a:ext cx="8390906" cy="5094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91101-A840-4F1A-8C7C-AB1CCDA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axial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DDEDA-F803-4C53-8BB3-BB45DD96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02F49-1692-4A2A-A42A-C595199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78836-9966-470B-9397-49CA042B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7" y="15497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EA6DA-E5D8-498E-ACF9-8CEE1046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2894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CB834-C1E3-40A3-AF46-C89DC055EE79}"/>
              </a:ext>
            </a:extLst>
          </p:cNvPr>
          <p:cNvSpPr txBox="1"/>
          <p:nvPr/>
        </p:nvSpPr>
        <p:spPr>
          <a:xfrm>
            <a:off x="2423958" y="966904"/>
            <a:ext cx="3733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push-pin icon and then the eye icon to show a slice view in 3D view.</a:t>
            </a:r>
          </a:p>
        </p:txBody>
      </p:sp>
    </p:spTree>
    <p:extLst>
      <p:ext uri="{BB962C8B-B14F-4D97-AF65-F5344CB8AC3E}">
        <p14:creationId xmlns:p14="http://schemas.microsoft.com/office/powerpoint/2010/main" val="3338964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BC48-6030-40CB-B6FD-00010EE7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skull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A6A51-6ADA-49EB-97D2-A57BF7E93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221D2-E7FF-438C-AE40-59CAAFD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7ADA-B322-4A6E-829D-89886816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0F451-8455-490C-A3C7-C71C5C33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44233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86940-DA85-48A9-A854-5B39DA15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C35317-AFB3-407B-8F34-B66AC8DF5934}"/>
              </a:ext>
            </a:extLst>
          </p:cNvPr>
          <p:cNvSpPr txBox="1"/>
          <p:nvPr/>
        </p:nvSpPr>
        <p:spPr>
          <a:xfrm>
            <a:off x="3124200" y="838200"/>
            <a:ext cx="3733800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Go to models module.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</a:t>
            </a:r>
            <a:r>
              <a:rPr lang="en-US" sz="2400" dirty="0" err="1">
                <a:solidFill>
                  <a:schemeClr val="bg1"/>
                </a:solidFill>
              </a:rPr>
              <a:t>skull_bone</a:t>
            </a:r>
            <a:r>
              <a:rPr lang="en-US" sz="2400" dirty="0">
                <a:solidFill>
                  <a:schemeClr val="bg1"/>
                </a:solidFill>
              </a:rPr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3223038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2A9ECA-80AC-4EF7-913D-4B5216B1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98541"/>
            <a:ext cx="8001000" cy="4860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coronal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447F-3FBE-4EE6-A3A0-841F7E9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306691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818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766D0D-B56E-4E04-BF46-1069662B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8686800" cy="5319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43" y="300292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956946" y="1859340"/>
            <a:ext cx="3846937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‘</a:t>
            </a:r>
            <a:r>
              <a:rPr lang="en-US" sz="2400" b="1" dirty="0" err="1">
                <a:solidFill>
                  <a:schemeClr val="bg1"/>
                </a:solidFill>
              </a:rPr>
              <a:t>hemispheric_white_matter</a:t>
            </a:r>
            <a:r>
              <a:rPr lang="en-US" sz="2400" dirty="0">
                <a:solidFill>
                  <a:schemeClr val="bg1"/>
                </a:solidFill>
              </a:rPr>
              <a:t>’, then scroll down to the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3D Display </a:t>
            </a:r>
            <a:r>
              <a:rPr lang="en-US" sz="2400" dirty="0">
                <a:solidFill>
                  <a:schemeClr val="bg1"/>
                </a:solidFill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88552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2F5D7A-0E94-461E-98D6-FBD9760C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A781D-4F02-469D-A959-4333C3B0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58601"/>
            <a:ext cx="3565971" cy="229072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33C6212-51AB-4B07-9963-3740523D1F29}"/>
              </a:ext>
            </a:extLst>
          </p:cNvPr>
          <p:cNvSpPr/>
          <p:nvPr/>
        </p:nvSpPr>
        <p:spPr>
          <a:xfrm flipH="1">
            <a:off x="3276600" y="160800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0D7F0-9AD9-421D-8B0B-0F2F82A9634A}"/>
              </a:ext>
            </a:extLst>
          </p:cNvPr>
          <p:cNvSpPr txBox="1"/>
          <p:nvPr/>
        </p:nvSpPr>
        <p:spPr>
          <a:xfrm>
            <a:off x="4419600" y="1143000"/>
            <a:ext cx="42672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Browse to the location of the MR dataset </a:t>
            </a:r>
            <a:r>
              <a:rPr lang="en-US" sz="2400" b="1" dirty="0"/>
              <a:t>MR-</a:t>
            </a:r>
            <a:r>
              <a:rPr lang="en-US" sz="2400" b="1" dirty="0" err="1"/>
              <a:t>Head.nrrd</a:t>
            </a:r>
            <a:r>
              <a:rPr lang="en-US" sz="2400" b="1" dirty="0"/>
              <a:t>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Drag &amp; drop it into Slicer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529" y="56112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E803BE-870D-4946-939A-D90E4BFB6557}"/>
              </a:ext>
            </a:extLst>
          </p:cNvPr>
          <p:cNvSpPr txBox="1"/>
          <p:nvPr/>
        </p:nvSpPr>
        <p:spPr>
          <a:xfrm>
            <a:off x="3453924" y="3787415"/>
            <a:ext cx="45720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Slicer automatically opens the ‘</a:t>
            </a:r>
            <a:r>
              <a:rPr lang="en-US" sz="2400" b="1" dirty="0"/>
              <a:t>Add data into the scene</a:t>
            </a:r>
            <a:r>
              <a:rPr lang="en-US" sz="2400" dirty="0"/>
              <a:t>’ window.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Click OK to load the volume.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2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8555E9-4382-44F6-940B-5B6DF14C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77746"/>
            <a:ext cx="8305800" cy="5046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3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1300162" y="4311726"/>
            <a:ext cx="2247900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on Clipping</a:t>
            </a:r>
          </a:p>
        </p:txBody>
      </p:sp>
    </p:spTree>
    <p:extLst>
      <p:ext uri="{BB962C8B-B14F-4D97-AF65-F5344CB8AC3E}">
        <p14:creationId xmlns:p14="http://schemas.microsoft.com/office/powerpoint/2010/main" val="362965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4" cy="520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048000" y="4649288"/>
            <a:ext cx="3620266" cy="80548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optic chiasm becomes visible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1692829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04EBC2-0169-4B7A-9D6D-6A12C6C6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8534400" cy="5184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2E404-A92E-4640-B73D-87152CC2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3DEAB-55BB-45DF-BC13-F0485D7F2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F005A-A744-4FED-BC07-0F689E19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519B5-6268-45BB-8A8E-F34F483C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0726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C05C9-C8CA-49A1-8D9C-2683A5BC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13" y="139997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B057-3204-468A-9082-39F415846024}"/>
              </a:ext>
            </a:extLst>
          </p:cNvPr>
          <p:cNvSpPr txBox="1"/>
          <p:nvPr/>
        </p:nvSpPr>
        <p:spPr>
          <a:xfrm>
            <a:off x="2514600" y="2971800"/>
            <a:ext cx="3620266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coronal (green) plane.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Position your cursor </a:t>
            </a:r>
            <a:r>
              <a:rPr lang="en-US" sz="2400" b="1" dirty="0">
                <a:solidFill>
                  <a:schemeClr val="bg1"/>
                </a:solidFill>
              </a:rPr>
              <a:t>over the pin icon in the 3D view </a:t>
            </a:r>
            <a:r>
              <a:rPr lang="en-US" sz="2400" dirty="0">
                <a:solidFill>
                  <a:schemeClr val="bg1"/>
                </a:solidFill>
              </a:rPr>
              <a:t>to display the 3D display options. Select the </a:t>
            </a:r>
            <a:r>
              <a:rPr lang="en-US" sz="2400" b="1" dirty="0">
                <a:solidFill>
                  <a:schemeClr val="bg1"/>
                </a:solidFill>
              </a:rPr>
              <a:t>A (Anterior) view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FCB3C-CC98-46D6-BD24-1E5F7BF28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377" y="31908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469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BA09-EE13-4326-8D1A-A44DCE8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C7AED-B546-4A2C-BC3B-8B474AC52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3F74-8191-4BFE-9868-49ABAE08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F7486-73D6-4BAE-B4BE-418E6F04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33452-F80B-42BF-8C62-034C6C89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135636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F1D2D-ED85-4D30-82C8-B6BEBE99616D}"/>
              </a:ext>
            </a:extLst>
          </p:cNvPr>
          <p:cNvSpPr txBox="1"/>
          <p:nvPr/>
        </p:nvSpPr>
        <p:spPr>
          <a:xfrm>
            <a:off x="1792416" y="1736654"/>
            <a:ext cx="3693034" cy="153994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‘</a:t>
            </a:r>
            <a:r>
              <a:rPr lang="en-US" sz="2400" b="1" dirty="0">
                <a:solidFill>
                  <a:schemeClr val="bg1"/>
                </a:solidFill>
              </a:rPr>
              <a:t>Save data’</a:t>
            </a:r>
            <a:r>
              <a:rPr lang="en-US" sz="2400" dirty="0">
                <a:solidFill>
                  <a:schemeClr val="bg1"/>
                </a:solidFill>
              </a:rPr>
              <a:t>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Also accessible from the File menu</a:t>
            </a:r>
          </a:p>
        </p:txBody>
      </p:sp>
    </p:spTree>
    <p:extLst>
      <p:ext uri="{BB962C8B-B14F-4D97-AF65-F5344CB8AC3E}">
        <p14:creationId xmlns:p14="http://schemas.microsoft.com/office/powerpoint/2010/main" val="2062985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9810-2371-4915-93B7-29C6F613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012AD-92A2-4635-8815-1C95B721B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604B1-6561-4126-8BE0-8E966FDC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B9EC1-1A04-42F2-8A9B-54EEDF37D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CD72E-21B9-449C-92DE-2062420F8BDF}"/>
              </a:ext>
            </a:extLst>
          </p:cNvPr>
          <p:cNvSpPr txBox="1"/>
          <p:nvPr/>
        </p:nvSpPr>
        <p:spPr>
          <a:xfrm>
            <a:off x="5392483" y="1905000"/>
            <a:ext cx="3540634" cy="378565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Save Scene and Unsaved Data </a:t>
            </a:r>
            <a:r>
              <a:rPr lang="en-US" sz="2400" dirty="0">
                <a:solidFill>
                  <a:schemeClr val="bg1"/>
                </a:solidFill>
              </a:rPr>
              <a:t>window lists all elements of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scene (3DHeadScene.mrml), and rename it to </a:t>
            </a:r>
            <a:r>
              <a:rPr lang="en-US" sz="2400" b="1" dirty="0" err="1">
                <a:solidFill>
                  <a:schemeClr val="bg1"/>
                </a:solidFill>
              </a:rPr>
              <a:t>myNewScene.mrml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Click Save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FD4B3-EA92-460A-9F33-B6D61696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390F-042A-4E03-8C4C-93F79004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36" y="54296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942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5D6F0-8658-447D-A4F6-C7089654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AE77A-C401-4B97-A617-0DDB583D9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9076B-B355-4FB8-8D29-9668EBEE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C6AA6-D7E8-4D77-BB67-7E60EC42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96BF8-CDCD-4EE6-BA02-3BAF45DC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11201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09B66-B784-4A3D-8E4E-97D3F9E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507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651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7848-908C-4C50-8C1B-ABCBE15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E8112-EA49-45D3-9FFD-743F21F8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3400D-A507-412D-8DAF-D6425B1C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5F3E0-2983-494A-9303-123AD7F4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68263-0355-4CEB-8F1E-2AC51D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3411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43F7-7B86-4053-9A4B-88283D967DAF}"/>
              </a:ext>
            </a:extLst>
          </p:cNvPr>
          <p:cNvSpPr txBox="1"/>
          <p:nvPr/>
        </p:nvSpPr>
        <p:spPr>
          <a:xfrm>
            <a:off x="5392483" y="1905000"/>
            <a:ext cx="3540634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Load the new scene using the </a:t>
            </a:r>
            <a:r>
              <a:rPr lang="en-US" sz="2400" b="1" dirty="0">
                <a:solidFill>
                  <a:schemeClr val="bg1"/>
                </a:solidFill>
              </a:rPr>
              <a:t>Load Data</a:t>
            </a:r>
            <a:r>
              <a:rPr lang="en-US" sz="2400" dirty="0">
                <a:solidFill>
                  <a:schemeClr val="bg1"/>
                </a:solidFill>
              </a:rPr>
              <a:t> dialog, or the previously used method of drag and drop.</a:t>
            </a:r>
          </a:p>
        </p:txBody>
      </p:sp>
    </p:spTree>
    <p:extLst>
      <p:ext uri="{BB962C8B-B14F-4D97-AF65-F5344CB8AC3E}">
        <p14:creationId xmlns:p14="http://schemas.microsoft.com/office/powerpoint/2010/main" val="2051937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54BF-6B53-4A01-BCEF-328EF9F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1FA3-1B1A-45B6-8914-22E609794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C54B0-5F08-403A-AD20-7F62D756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29EBC-8A4B-431B-B375-933A36F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6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80FC-2683-49FB-8187-E991A92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9D07D-1A32-4F72-849E-F11512B4F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55639-89DB-42FC-BCD0-496B7CCA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42410-A747-4FF0-8B12-C2DE5B98A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903DA-CE06-41AE-BD68-2E96FB20DA86}"/>
              </a:ext>
            </a:extLst>
          </p:cNvPr>
          <p:cNvSpPr txBox="1"/>
          <p:nvPr/>
        </p:nvSpPr>
        <p:spPr>
          <a:xfrm>
            <a:off x="5105400" y="2109551"/>
            <a:ext cx="377851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axial, sagittal, and coronal views automatically show the loaded volume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6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D029-E1CB-493D-8B04-B7F8DC3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FDE02-3BDB-4708-AB94-E2B990D7C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E9938-DC10-46B0-AFBD-EA023A5F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FC75C-A3D4-4E39-9177-52560AA9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CF06A86-F447-4D01-9120-86705AB1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545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D3D1-ACD9-45AD-BBE2-2F290907584E}"/>
              </a:ext>
            </a:extLst>
          </p:cNvPr>
          <p:cNvSpPr txBox="1"/>
          <p:nvPr/>
        </p:nvSpPr>
        <p:spPr>
          <a:xfrm>
            <a:off x="4657974" y="1938709"/>
            <a:ext cx="2580775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Click on the </a:t>
            </a:r>
            <a:r>
              <a:rPr lang="en-US" sz="2400" b="1" dirty="0"/>
              <a:t>Slicer layout</a:t>
            </a:r>
            <a:r>
              <a:rPr lang="en-US" sz="2400" dirty="0"/>
              <a:t> button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6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FB9C-3871-4A9C-B806-7C76B921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42457-BB43-46BB-9052-BF10DEFD1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AA01F-30BC-40FF-B435-EEFCA43D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267F-B3BA-498B-BFEE-0FA1F46A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4B63D9A-FE36-44C3-95EB-9152FFAB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589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42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C543-20E7-48C2-84E7-39E39C50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F1CA-5864-480F-9A9D-F1154832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4428D-6FC8-4431-909B-D8E500EC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3309B-1C49-4029-9296-3ABEE0B9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FFD253-4595-42CC-A15B-5E768F80234B}"/>
              </a:ext>
            </a:extLst>
          </p:cNvPr>
          <p:cNvSpPr/>
          <p:nvPr/>
        </p:nvSpPr>
        <p:spPr>
          <a:xfrm rot="5400000" flipH="1">
            <a:off x="2998860" y="201930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11C13-75C4-4B81-A880-AA5509B8EF28}"/>
              </a:ext>
            </a:extLst>
          </p:cNvPr>
          <p:cNvSpPr txBox="1"/>
          <p:nvPr/>
        </p:nvSpPr>
        <p:spPr>
          <a:xfrm>
            <a:off x="1524000" y="2869921"/>
            <a:ext cx="4267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Position your mouse cursor over the </a:t>
            </a:r>
            <a:r>
              <a:rPr lang="en-US" sz="2400" b="1" dirty="0">
                <a:solidFill>
                  <a:schemeClr val="bg1"/>
                </a:solidFill>
              </a:rPr>
              <a:t>pin icon </a:t>
            </a:r>
            <a:r>
              <a:rPr lang="en-US" sz="2400" dirty="0">
                <a:solidFill>
                  <a:schemeClr val="bg1"/>
                </a:solidFill>
              </a:rPr>
              <a:t>to display the slice view toolbar</a:t>
            </a:r>
          </a:p>
        </p:txBody>
      </p:sp>
    </p:spTree>
    <p:extLst>
      <p:ext uri="{BB962C8B-B14F-4D97-AF65-F5344CB8AC3E}">
        <p14:creationId xmlns:p14="http://schemas.microsoft.com/office/powerpoint/2010/main" val="392692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3A9D-C58F-4624-8877-B36E69E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9EC7E-4C5C-4CC0-B973-410248EE2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D7AB4-BB80-4053-B643-177DFB77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2BFD4-DDA7-40CB-878E-8505BB7E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127D9E2-C34A-40E8-951F-6A0E9099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54" y="1718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2774E-16B5-4A6B-83B2-9AB4EA440FD7}"/>
              </a:ext>
            </a:extLst>
          </p:cNvPr>
          <p:cNvSpPr txBox="1"/>
          <p:nvPr/>
        </p:nvSpPr>
        <p:spPr>
          <a:xfrm>
            <a:off x="3962400" y="2286000"/>
            <a:ext cx="2580775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Once the slice viewer toolbar is shown, click on the “</a:t>
            </a:r>
            <a:r>
              <a:rPr lang="en-US" sz="2400" b="1" dirty="0"/>
              <a:t>&gt;&gt;</a:t>
            </a:r>
            <a:r>
              <a:rPr lang="en-US" sz="2400" dirty="0"/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1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28942</TotalTime>
  <Words>1558</Words>
  <Application>Microsoft Office PowerPoint</Application>
  <PresentationFormat>On-screen Show (4:3)</PresentationFormat>
  <Paragraphs>212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Times New Roman</vt:lpstr>
      <vt:lpstr>Office Theme</vt:lpstr>
      <vt:lpstr>PowerPoint Presentation</vt:lpstr>
      <vt:lpstr>Tutorial dataset</vt:lpstr>
      <vt:lpstr>Main user interface</vt:lpstr>
      <vt:lpstr>Load data from computer</vt:lpstr>
      <vt:lpstr>Load data from computer</vt:lpstr>
      <vt:lpstr>Switch layout</vt:lpstr>
      <vt:lpstr>Switch layout</vt:lpstr>
      <vt:lpstr>Slice view options</vt:lpstr>
      <vt:lpstr>Slice view options</vt:lpstr>
      <vt:lpstr>Show ruler</vt:lpstr>
      <vt:lpstr>Rotate to volume plane</vt:lpstr>
      <vt:lpstr>Foreground image</vt:lpstr>
      <vt:lpstr>Switch to conventional layout</vt:lpstr>
      <vt:lpstr>Link views</vt:lpstr>
      <vt:lpstr>Show slices in 3D</vt:lpstr>
      <vt:lpstr>Show slices in 3D</vt:lpstr>
      <vt:lpstr>Navigating the 3D view</vt:lpstr>
      <vt:lpstr>Close the scene</vt:lpstr>
      <vt:lpstr>Part 2: 3D visualization of surface models of the brain</vt:lpstr>
      <vt:lpstr>Load tutorial scene</vt:lpstr>
      <vt:lpstr>Center view</vt:lpstr>
      <vt:lpstr>Explore loaded data</vt:lpstr>
      <vt:lpstr>Explore loaded data</vt:lpstr>
      <vt:lpstr>Subject hierarchy</vt:lpstr>
      <vt:lpstr>Node actions</vt:lpstr>
      <vt:lpstr>Create folder</vt:lpstr>
      <vt:lpstr>Select multiple nodes</vt:lpstr>
      <vt:lpstr>Move nodes to folder</vt:lpstr>
      <vt:lpstr>Hide all nodes in folder</vt:lpstr>
      <vt:lpstr>Display options</vt:lpstr>
      <vt:lpstr>Volume rendering</vt:lpstr>
      <vt:lpstr>Adjust volume rendering</vt:lpstr>
      <vt:lpstr>Show models again</vt:lpstr>
      <vt:lpstr>Show models again</vt:lpstr>
      <vt:lpstr>Change skin model opacity</vt:lpstr>
      <vt:lpstr>Show axial slice in 3D</vt:lpstr>
      <vt:lpstr>Hide skull model</vt:lpstr>
      <vt:lpstr>Show coronal slice in 3D</vt:lpstr>
      <vt:lpstr>Model clipping</vt:lpstr>
      <vt:lpstr>Model clipping</vt:lpstr>
      <vt:lpstr>Model clipping</vt:lpstr>
      <vt:lpstr>3D display options</vt:lpstr>
      <vt:lpstr>Save the scene</vt:lpstr>
      <vt:lpstr>Save the scene</vt:lpstr>
      <vt:lpstr>Close the scene</vt:lpstr>
      <vt:lpstr>Load your scene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698</cp:revision>
  <cp:lastPrinted>2013-02-02T23:26:38Z</cp:lastPrinted>
  <dcterms:created xsi:type="dcterms:W3CDTF">2010-01-28T18:12:58Z</dcterms:created>
  <dcterms:modified xsi:type="dcterms:W3CDTF">2021-05-03T03:28:31Z</dcterms:modified>
</cp:coreProperties>
</file>